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9" r:id="rId8"/>
    <p:sldId id="265" r:id="rId9"/>
    <p:sldId id="268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7166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1566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17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29089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5188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4507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3365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1571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5825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4318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531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55339-45D5-4EAC-A71B-9C9D7A45EEEE}" type="datetimeFigureOut">
              <a:rPr lang="fr-CH" smtClean="0"/>
              <a:t>15.11.2018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2E322-B344-4F4A-9F31-1A6BC7F8AF5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2092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3.unifr.ch/germanistik/de/studium/bachelor/" TargetMode="External"/><Relationship Id="rId2" Type="http://schemas.openxmlformats.org/officeDocument/2006/relationships/hyperlink" Target="https://www3.unifr.ch/germanistik/d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3.unifr.ch/studies/de/zulassung/zulassung-bachelor/zulassung-bachelor-schweiz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fr-CH" dirty="0" smtClean="0"/>
          </a:p>
          <a:p>
            <a:endParaRPr lang="fr-CH" dirty="0"/>
          </a:p>
          <a:p>
            <a:r>
              <a:rPr lang="fr-CH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Germanistik</a:t>
            </a:r>
            <a:endParaRPr lang="fr-CH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Bildergebnis für uni fribour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97" y="1196752"/>
            <a:ext cx="4599569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09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 err="1" smtClean="0"/>
              <a:t>Studienaufbau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de-CH" sz="2800" dirty="0" smtClean="0"/>
              <a:t>Hauptfach (120 ECTS) </a:t>
            </a:r>
          </a:p>
          <a:p>
            <a:pPr lvl="1">
              <a:lnSpc>
                <a:spcPct val="160000"/>
              </a:lnSpc>
            </a:pPr>
            <a:r>
              <a:rPr lang="de-CH" sz="2400" dirty="0" smtClean="0"/>
              <a:t>Nebenfach erforderlich</a:t>
            </a:r>
          </a:p>
          <a:p>
            <a:pPr lvl="1">
              <a:lnSpc>
                <a:spcPct val="160000"/>
              </a:lnSpc>
            </a:pPr>
            <a:r>
              <a:rPr lang="de-CH" sz="2400" dirty="0" smtClean="0"/>
              <a:t>3 Teilbereiche</a:t>
            </a:r>
          </a:p>
          <a:p>
            <a:pPr lvl="2">
              <a:lnSpc>
                <a:spcPct val="160000"/>
              </a:lnSpc>
            </a:pPr>
            <a:r>
              <a:rPr lang="de-CH" sz="2000" dirty="0" smtClean="0"/>
              <a:t>Linguistik (Sprachwissenschaft)</a:t>
            </a:r>
          </a:p>
          <a:p>
            <a:pPr lvl="2">
              <a:lnSpc>
                <a:spcPct val="160000"/>
              </a:lnSpc>
            </a:pPr>
            <a:r>
              <a:rPr lang="de-CH" sz="2000" dirty="0" smtClean="0"/>
              <a:t>Mediävistik (mittelalterliche Sprach- und Literaturwissenschaft)</a:t>
            </a:r>
          </a:p>
          <a:p>
            <a:pPr lvl="2">
              <a:lnSpc>
                <a:spcPct val="160000"/>
              </a:lnSpc>
            </a:pPr>
            <a:r>
              <a:rPr lang="de-CH" sz="2000" dirty="0" smtClean="0"/>
              <a:t>Germanistische Literaturwissenschaft</a:t>
            </a:r>
          </a:p>
          <a:p>
            <a:pPr lvl="2">
              <a:lnSpc>
                <a:spcPct val="160000"/>
              </a:lnSpc>
            </a:pPr>
            <a:endParaRPr lang="de-CH" sz="2000" dirty="0" smtClean="0"/>
          </a:p>
          <a:p>
            <a:pPr>
              <a:lnSpc>
                <a:spcPct val="160000"/>
              </a:lnSpc>
            </a:pPr>
            <a:r>
              <a:rPr lang="de-CH" sz="2800" dirty="0" smtClean="0"/>
              <a:t>Nebenfach (60 ECTS)</a:t>
            </a:r>
          </a:p>
          <a:p>
            <a:pPr lvl="1">
              <a:lnSpc>
                <a:spcPct val="160000"/>
              </a:lnSpc>
            </a:pPr>
            <a:r>
              <a:rPr lang="de-CH" sz="2400" dirty="0" smtClean="0"/>
              <a:t>2 Varianten</a:t>
            </a:r>
          </a:p>
          <a:p>
            <a:pPr lvl="2">
              <a:lnSpc>
                <a:spcPct val="160000"/>
              </a:lnSpc>
            </a:pPr>
            <a:r>
              <a:rPr lang="de-CH" sz="2000" dirty="0" smtClean="0"/>
              <a:t>Alle 3 Teilbereiche (für Lehrerdiplom erforderlich)</a:t>
            </a:r>
          </a:p>
          <a:p>
            <a:pPr lvl="2">
              <a:lnSpc>
                <a:spcPct val="160000"/>
              </a:lnSpc>
            </a:pPr>
            <a:r>
              <a:rPr lang="de-CH" sz="2000" dirty="0" smtClean="0"/>
              <a:t>Germanistische Literaturwissenschaft</a:t>
            </a:r>
          </a:p>
        </p:txBody>
      </p:sp>
    </p:spTree>
    <p:extLst>
      <p:ext uri="{BB962C8B-B14F-4D97-AF65-F5344CB8AC3E}">
        <p14:creationId xmlns:p14="http://schemas.microsoft.com/office/powerpoint/2010/main" val="121257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 err="1" smtClean="0"/>
              <a:t>Studienaufbau</a:t>
            </a:r>
            <a:endParaRPr lang="fr-CH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00808"/>
            <a:ext cx="5911228" cy="317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691680" y="4941168"/>
            <a:ext cx="5904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dirty="0" smtClean="0"/>
              <a:t>Latein ist grundsätzlich keine Voraussetzung, wird aber für die Vertiefung in der älteren Literaturgeschichte (alles vor 1800) empfohlen</a:t>
            </a:r>
          </a:p>
        </p:txBody>
      </p:sp>
    </p:spTree>
    <p:extLst>
      <p:ext uri="{BB962C8B-B14F-4D97-AF65-F5344CB8AC3E}">
        <p14:creationId xmlns:p14="http://schemas.microsoft.com/office/powerpoint/2010/main" val="262882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dirty="0" err="1" smtClean="0"/>
              <a:t>Studienalltag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fr-CH" sz="3000" dirty="0" err="1" smtClean="0"/>
              <a:t>Kurssprache</a:t>
            </a:r>
            <a:r>
              <a:rPr lang="fr-CH" sz="3000" dirty="0" smtClean="0"/>
              <a:t>: Deutsch</a:t>
            </a:r>
          </a:p>
          <a:p>
            <a:pPr>
              <a:lnSpc>
                <a:spcPct val="160000"/>
              </a:lnSpc>
            </a:pPr>
            <a:r>
              <a:rPr lang="fr-CH" sz="3000" dirty="0" err="1" smtClean="0"/>
              <a:t>Zwei</a:t>
            </a:r>
            <a:r>
              <a:rPr lang="fr-CH" sz="3000" dirty="0" smtClean="0"/>
              <a:t> </a:t>
            </a:r>
            <a:r>
              <a:rPr lang="fr-CH" sz="3000" dirty="0" err="1" smtClean="0"/>
              <a:t>Kursarten</a:t>
            </a:r>
            <a:endParaRPr lang="fr-CH" sz="3000" dirty="0" smtClean="0"/>
          </a:p>
          <a:p>
            <a:pPr lvl="1">
              <a:lnSpc>
                <a:spcPct val="160000"/>
              </a:lnSpc>
            </a:pPr>
            <a:r>
              <a:rPr lang="fr-CH" sz="2600" dirty="0" err="1" smtClean="0"/>
              <a:t>Vorlesungen</a:t>
            </a:r>
            <a:r>
              <a:rPr lang="fr-CH" sz="2600" dirty="0"/>
              <a:t> </a:t>
            </a:r>
            <a:r>
              <a:rPr lang="fr-CH" sz="2600" dirty="0" err="1" smtClean="0"/>
              <a:t>und</a:t>
            </a:r>
            <a:r>
              <a:rPr lang="fr-CH" sz="2600" dirty="0" smtClean="0"/>
              <a:t> (Pro-)</a:t>
            </a:r>
            <a:r>
              <a:rPr lang="fr-CH" sz="2600" dirty="0" err="1" smtClean="0"/>
              <a:t>Seminare</a:t>
            </a:r>
            <a:endParaRPr lang="fr-CH" sz="2600" dirty="0" smtClean="0"/>
          </a:p>
          <a:p>
            <a:pPr>
              <a:lnSpc>
                <a:spcPct val="160000"/>
              </a:lnSpc>
            </a:pPr>
            <a:r>
              <a:rPr lang="de-CH" sz="3000" dirty="0" smtClean="0"/>
              <a:t>Grundsätzliche Präsenzpflicht </a:t>
            </a:r>
          </a:p>
          <a:p>
            <a:pPr lvl="1">
              <a:lnSpc>
                <a:spcPct val="160000"/>
              </a:lnSpc>
            </a:pPr>
            <a:r>
              <a:rPr lang="de-CH" sz="2600" dirty="0" smtClean="0"/>
              <a:t>Wird unterschiedlich stark kontrolliert</a:t>
            </a:r>
          </a:p>
          <a:p>
            <a:pPr>
              <a:lnSpc>
                <a:spcPct val="160000"/>
              </a:lnSpc>
            </a:pPr>
            <a:r>
              <a:rPr lang="de-CH" sz="3000" dirty="0" smtClean="0"/>
              <a:t>Grundsätzlich freie Kurswahl</a:t>
            </a:r>
          </a:p>
          <a:p>
            <a:pPr lvl="1">
              <a:lnSpc>
                <a:spcPct val="160000"/>
              </a:lnSpc>
            </a:pPr>
            <a:r>
              <a:rPr lang="de-CH" sz="2600" dirty="0" smtClean="0"/>
              <a:t>Achtung: die Art der Kurse ist vorgeschrieben, die Themen werden meist nur </a:t>
            </a:r>
            <a:r>
              <a:rPr lang="de-CH" sz="2600" dirty="0" smtClean="0"/>
              <a:t>einmal </a:t>
            </a:r>
            <a:r>
              <a:rPr lang="de-CH" sz="2600" dirty="0" smtClean="0"/>
              <a:t>angeboten</a:t>
            </a:r>
          </a:p>
          <a:p>
            <a:pPr lvl="1">
              <a:lnSpc>
                <a:spcPct val="160000"/>
              </a:lnSpc>
            </a:pPr>
            <a:r>
              <a:rPr lang="de-CH" sz="2600" dirty="0" smtClean="0"/>
              <a:t>Grundlagen- und Einführungsveranstaltungen sind Pflicht</a:t>
            </a:r>
          </a:p>
          <a:p>
            <a:pPr marL="457200" lvl="1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8678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CH" dirty="0" smtClean="0"/>
              <a:t>Evaluation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de-CH" dirty="0" smtClean="0"/>
              <a:t>3 Arten der Bewertung: Arbeit, schriftliche oder mündliche Prüfung</a:t>
            </a:r>
          </a:p>
          <a:p>
            <a:pPr>
              <a:lnSpc>
                <a:spcPct val="150000"/>
              </a:lnSpc>
            </a:pPr>
            <a:r>
              <a:rPr lang="de-CH" dirty="0" smtClean="0"/>
              <a:t>Jede Veranstaltung wird einzeln geprüft</a:t>
            </a:r>
          </a:p>
          <a:p>
            <a:pPr>
              <a:lnSpc>
                <a:spcPct val="150000"/>
              </a:lnSpc>
            </a:pPr>
            <a:r>
              <a:rPr lang="de-CH" dirty="0" smtClean="0"/>
              <a:t>3 Versuche</a:t>
            </a:r>
          </a:p>
          <a:p>
            <a:pPr>
              <a:lnSpc>
                <a:spcPct val="150000"/>
              </a:lnSpc>
            </a:pPr>
            <a:r>
              <a:rPr lang="de-CH" dirty="0" smtClean="0"/>
              <a:t>Grundlagen- und Einführungskurse müssen bestanden werden, sonst droht Ausschluss</a:t>
            </a:r>
          </a:p>
          <a:p>
            <a:pPr>
              <a:lnSpc>
                <a:spcPct val="150000"/>
              </a:lnSpc>
            </a:pPr>
            <a:r>
              <a:rPr lang="de-CH" dirty="0" smtClean="0"/>
              <a:t>Restliche Veranstaltungen: Wenn nicht bestanden, Alternative wählen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286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 err="1" smtClean="0"/>
              <a:t>Berufsaussichten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fr-CH" dirty="0" err="1" smtClean="0"/>
              <a:t>Grunsätzlich</a:t>
            </a:r>
            <a:r>
              <a:rPr lang="fr-CH" dirty="0" smtClean="0"/>
              <a:t> </a:t>
            </a:r>
            <a:r>
              <a:rPr lang="fr-CH" dirty="0" err="1" smtClean="0"/>
              <a:t>alles</a:t>
            </a:r>
            <a:r>
              <a:rPr lang="fr-CH" dirty="0" smtClean="0"/>
              <a:t>, </a:t>
            </a:r>
            <a:r>
              <a:rPr lang="fr-CH" dirty="0" err="1" smtClean="0"/>
              <a:t>was</a:t>
            </a:r>
            <a:r>
              <a:rPr lang="fr-CH" dirty="0" smtClean="0"/>
              <a:t> den </a:t>
            </a:r>
            <a:r>
              <a:rPr lang="fr-CH" dirty="0" err="1" smtClean="0"/>
              <a:t>Umgang</a:t>
            </a:r>
            <a:r>
              <a:rPr lang="fr-CH" dirty="0" smtClean="0"/>
              <a:t> mit </a:t>
            </a:r>
            <a:r>
              <a:rPr lang="fr-CH" dirty="0" err="1" smtClean="0"/>
              <a:t>Sprache</a:t>
            </a:r>
            <a:r>
              <a:rPr lang="fr-CH" dirty="0" smtClean="0"/>
              <a:t> </a:t>
            </a:r>
            <a:r>
              <a:rPr lang="fr-CH" dirty="0" err="1" smtClean="0"/>
              <a:t>fordert</a:t>
            </a:r>
            <a:endParaRPr lang="fr-CH" dirty="0" smtClean="0"/>
          </a:p>
          <a:p>
            <a:pPr lvl="1">
              <a:lnSpc>
                <a:spcPct val="170000"/>
              </a:lnSpc>
            </a:pPr>
            <a:r>
              <a:rPr lang="fr-CH" dirty="0" err="1" smtClean="0"/>
              <a:t>Verlagswesen</a:t>
            </a:r>
            <a:endParaRPr lang="fr-CH" dirty="0" smtClean="0"/>
          </a:p>
          <a:p>
            <a:pPr lvl="1">
              <a:lnSpc>
                <a:spcPct val="170000"/>
              </a:lnSpc>
            </a:pPr>
            <a:r>
              <a:rPr lang="fr-CH" dirty="0" smtClean="0"/>
              <a:t>Marketing / Public Relations</a:t>
            </a:r>
          </a:p>
          <a:p>
            <a:pPr lvl="1">
              <a:lnSpc>
                <a:spcPct val="170000"/>
              </a:lnSpc>
            </a:pPr>
            <a:r>
              <a:rPr lang="fr-CH" dirty="0" err="1" smtClean="0"/>
              <a:t>Medienwesen</a:t>
            </a:r>
            <a:endParaRPr lang="fr-CH" dirty="0" smtClean="0"/>
          </a:p>
          <a:p>
            <a:pPr lvl="1">
              <a:lnSpc>
                <a:spcPct val="170000"/>
              </a:lnSpc>
            </a:pPr>
            <a:r>
              <a:rPr lang="fr-CH" dirty="0" err="1" smtClean="0"/>
              <a:t>Öffenliche</a:t>
            </a:r>
            <a:r>
              <a:rPr lang="fr-CH" dirty="0" smtClean="0"/>
              <a:t> </a:t>
            </a:r>
            <a:r>
              <a:rPr lang="fr-CH" dirty="0" err="1" smtClean="0"/>
              <a:t>Verwaltung</a:t>
            </a:r>
            <a:endParaRPr lang="fr-CH" dirty="0" smtClean="0"/>
          </a:p>
          <a:p>
            <a:pPr lvl="1">
              <a:lnSpc>
                <a:spcPct val="170000"/>
              </a:lnSpc>
            </a:pPr>
            <a:r>
              <a:rPr lang="fr-CH" dirty="0" err="1" smtClean="0"/>
              <a:t>Lehrerberuf</a:t>
            </a:r>
            <a:endParaRPr lang="fr-CH" dirty="0" smtClean="0"/>
          </a:p>
          <a:p>
            <a:pPr>
              <a:lnSpc>
                <a:spcPct val="170000"/>
              </a:lnSpc>
            </a:pPr>
            <a:endParaRPr lang="fr-CH" dirty="0"/>
          </a:p>
          <a:p>
            <a:pPr marL="0" indent="0">
              <a:lnSpc>
                <a:spcPct val="170000"/>
              </a:lnSpc>
              <a:buNone/>
            </a:pPr>
            <a:r>
              <a:rPr lang="fr-CH" dirty="0" err="1" smtClean="0"/>
              <a:t>Wichtig</a:t>
            </a:r>
            <a:r>
              <a:rPr lang="fr-CH" dirty="0" smtClean="0"/>
              <a:t>: </a:t>
            </a:r>
            <a:r>
              <a:rPr lang="fr-CH" dirty="0" err="1" smtClean="0"/>
              <a:t>das</a:t>
            </a:r>
            <a:r>
              <a:rPr lang="fr-CH" dirty="0" smtClean="0"/>
              <a:t> </a:t>
            </a:r>
            <a:r>
              <a:rPr lang="fr-CH" dirty="0" err="1" smtClean="0"/>
              <a:t>Studium</a:t>
            </a:r>
            <a:r>
              <a:rPr lang="fr-CH" dirty="0" smtClean="0"/>
              <a:t> </a:t>
            </a:r>
            <a:r>
              <a:rPr lang="fr-CH" dirty="0" err="1" smtClean="0"/>
              <a:t>ist</a:t>
            </a:r>
            <a:r>
              <a:rPr lang="fr-CH" dirty="0" smtClean="0"/>
              <a:t> </a:t>
            </a:r>
            <a:r>
              <a:rPr lang="fr-CH" dirty="0" err="1" smtClean="0"/>
              <a:t>keine</a:t>
            </a:r>
            <a:r>
              <a:rPr lang="fr-CH" dirty="0" smtClean="0"/>
              <a:t> </a:t>
            </a:r>
            <a:r>
              <a:rPr lang="fr-CH" dirty="0" err="1" smtClean="0"/>
              <a:t>Berufsausbildung</a:t>
            </a:r>
            <a:r>
              <a:rPr lang="fr-CH" dirty="0" smtClean="0"/>
              <a:t>, </a:t>
            </a:r>
            <a:r>
              <a:rPr lang="fr-CH" dirty="0" err="1" smtClean="0"/>
              <a:t>das</a:t>
            </a:r>
            <a:r>
              <a:rPr lang="fr-CH" dirty="0" smtClean="0"/>
              <a:t> </a:t>
            </a:r>
            <a:r>
              <a:rPr lang="fr-CH" dirty="0" err="1" smtClean="0"/>
              <a:t>Ziel</a:t>
            </a:r>
            <a:r>
              <a:rPr lang="fr-CH" dirty="0" smtClean="0"/>
              <a:t> </a:t>
            </a:r>
            <a:r>
              <a:rPr lang="fr-CH" dirty="0" err="1" smtClean="0"/>
              <a:t>ist</a:t>
            </a:r>
            <a:r>
              <a:rPr lang="fr-CH" dirty="0" smtClean="0"/>
              <a:t> es den </a:t>
            </a:r>
            <a:r>
              <a:rPr lang="fr-CH" dirty="0" err="1" smtClean="0"/>
              <a:t>wissenschaftlichen</a:t>
            </a:r>
            <a:r>
              <a:rPr lang="fr-CH" dirty="0" smtClean="0"/>
              <a:t> </a:t>
            </a:r>
            <a:r>
              <a:rPr lang="fr-CH" dirty="0" err="1" smtClean="0"/>
              <a:t>Umgang</a:t>
            </a:r>
            <a:r>
              <a:rPr lang="fr-CH" dirty="0" smtClean="0"/>
              <a:t> mit </a:t>
            </a:r>
            <a:r>
              <a:rPr lang="fr-CH" dirty="0" err="1" smtClean="0"/>
              <a:t>Textformen</a:t>
            </a:r>
            <a:r>
              <a:rPr lang="fr-CH" dirty="0" smtClean="0"/>
              <a:t> </a:t>
            </a:r>
            <a:r>
              <a:rPr lang="fr-CH" dirty="0" err="1" smtClean="0"/>
              <a:t>zu</a:t>
            </a:r>
            <a:r>
              <a:rPr lang="fr-CH" dirty="0" smtClean="0"/>
              <a:t> </a:t>
            </a:r>
            <a:r>
              <a:rPr lang="fr-CH" dirty="0" err="1" smtClean="0"/>
              <a:t>lernen</a:t>
            </a:r>
            <a:endParaRPr lang="fr-CH" dirty="0" smtClean="0"/>
          </a:p>
          <a:p>
            <a:pPr lvl="1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46476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 err="1" smtClean="0"/>
              <a:t>Germanistik</a:t>
            </a:r>
            <a:r>
              <a:rPr lang="fr-CH" dirty="0" smtClean="0"/>
              <a:t> an der Uni </a:t>
            </a:r>
            <a:r>
              <a:rPr lang="fr-CH" dirty="0" smtClean="0"/>
              <a:t>Fribourg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de-CH" dirty="0" smtClean="0"/>
              <a:t>Eher </a:t>
            </a:r>
            <a:r>
              <a:rPr lang="de-CH" dirty="0" smtClean="0"/>
              <a:t>kleines Studiengebiet (zwischen 20-40 Studis pro Jahrgang)</a:t>
            </a:r>
          </a:p>
          <a:p>
            <a:pPr>
              <a:lnSpc>
                <a:spcPct val="150000"/>
              </a:lnSpc>
            </a:pPr>
            <a:r>
              <a:rPr lang="de-CH" dirty="0" smtClean="0"/>
              <a:t>Enger Kontakt zu den Dozenten</a:t>
            </a:r>
          </a:p>
          <a:p>
            <a:pPr>
              <a:lnSpc>
                <a:spcPct val="150000"/>
              </a:lnSpc>
            </a:pPr>
            <a:r>
              <a:rPr lang="de-CH" dirty="0" smtClean="0"/>
              <a:t>Alle kennen </a:t>
            </a:r>
            <a:r>
              <a:rPr lang="de-CH" dirty="0" smtClean="0"/>
              <a:t>Alle</a:t>
            </a:r>
          </a:p>
          <a:p>
            <a:pPr marL="0" indent="0">
              <a:lnSpc>
                <a:spcPct val="150000"/>
              </a:lnSpc>
              <a:buNone/>
            </a:pPr>
            <a:endParaRPr lang="de-CH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CH" sz="1600" dirty="0" smtClean="0">
                <a:hlinkClick r:id="rId2"/>
              </a:rPr>
              <a:t>https</a:t>
            </a:r>
            <a:r>
              <a:rPr lang="de-CH" sz="1600" dirty="0">
                <a:hlinkClick r:id="rId2"/>
              </a:rPr>
              <a:t>://www3.unifr.ch/germanistik/de</a:t>
            </a:r>
            <a:r>
              <a:rPr lang="de-CH" sz="1600" dirty="0" smtClean="0">
                <a:hlinkClick r:id="rId2"/>
              </a:rPr>
              <a:t>/</a:t>
            </a:r>
            <a:r>
              <a:rPr lang="de-CH" sz="160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CH" sz="1600" dirty="0">
                <a:hlinkClick r:id="rId3"/>
              </a:rPr>
              <a:t>https://www3.unifr.ch/germanistik/de/studium/bachelor</a:t>
            </a:r>
            <a:r>
              <a:rPr lang="de-CH" sz="1600" dirty="0" smtClean="0">
                <a:hlinkClick r:id="rId3"/>
              </a:rPr>
              <a:t>/</a:t>
            </a:r>
            <a:r>
              <a:rPr lang="de-CH" sz="1600" dirty="0" smtClean="0"/>
              <a:t> </a:t>
            </a:r>
            <a:endParaRPr lang="de-CH" sz="1600" dirty="0" smtClean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103903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CH" dirty="0" smtClean="0"/>
              <a:t>Einschreibung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CH" dirty="0" smtClean="0"/>
              <a:t>1. Februar – 30. April</a:t>
            </a:r>
          </a:p>
          <a:p>
            <a:pPr lvl="1">
              <a:lnSpc>
                <a:spcPct val="150000"/>
              </a:lnSpc>
            </a:pPr>
            <a:r>
              <a:rPr lang="de-CH" dirty="0" smtClean="0"/>
              <a:t>Unter besonderen Bedingungen kann man sich noch bis am 31. August anmelden (Zusatzkosten)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de-CH" dirty="0" smtClean="0"/>
          </a:p>
          <a:p>
            <a:pPr marL="457200" lvl="1" indent="0">
              <a:lnSpc>
                <a:spcPct val="150000"/>
              </a:lnSpc>
              <a:buNone/>
            </a:pPr>
            <a:r>
              <a:rPr lang="de-CH" dirty="0" smtClean="0">
                <a:hlinkClick r:id="rId2"/>
              </a:rPr>
              <a:t>https://www3.unifr.ch/studies/de/zulassung/zulassung-bachelor/zulassung-bachelor-schweiz.html</a:t>
            </a:r>
            <a:endParaRPr lang="de-CH" dirty="0" smtClean="0"/>
          </a:p>
          <a:p>
            <a:pPr marL="457200" lvl="1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4153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H" sz="6600" dirty="0" err="1" smtClean="0"/>
              <a:t>Fragen</a:t>
            </a:r>
            <a:r>
              <a:rPr lang="fr-CH" sz="6600" dirty="0" smtClean="0"/>
              <a:t>?</a:t>
            </a:r>
            <a:endParaRPr lang="fr-CH" sz="6600" dirty="0"/>
          </a:p>
        </p:txBody>
      </p:sp>
    </p:spTree>
    <p:extLst>
      <p:ext uri="{BB962C8B-B14F-4D97-AF65-F5344CB8AC3E}">
        <p14:creationId xmlns:p14="http://schemas.microsoft.com/office/powerpoint/2010/main" val="259033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Studienaufbau</vt:lpstr>
      <vt:lpstr>Studienaufbau</vt:lpstr>
      <vt:lpstr>Studienalltag</vt:lpstr>
      <vt:lpstr>Evaluation</vt:lpstr>
      <vt:lpstr>Berufsaussichten</vt:lpstr>
      <vt:lpstr>Germanistik an der Uni Fribourg</vt:lpstr>
      <vt:lpstr>Einschreibung</vt:lpstr>
      <vt:lpstr>PowerPoint Presentation</vt:lpstr>
    </vt:vector>
  </TitlesOfParts>
  <Company>UniversitÃ© de Fribourg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JEGER Evelyn</dc:creator>
  <cp:lastModifiedBy>JEGER Evelyn</cp:lastModifiedBy>
  <cp:revision>12</cp:revision>
  <dcterms:created xsi:type="dcterms:W3CDTF">2018-11-09T12:04:34Z</dcterms:created>
  <dcterms:modified xsi:type="dcterms:W3CDTF">2018-11-15T10:36:05Z</dcterms:modified>
</cp:coreProperties>
</file>