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65" r:id="rId4"/>
    <p:sldId id="258" r:id="rId5"/>
    <p:sldId id="259" r:id="rId6"/>
    <p:sldId id="267" r:id="rId7"/>
    <p:sldId id="266" r:id="rId8"/>
    <p:sldId id="260" r:id="rId9"/>
    <p:sldId id="261" r:id="rId10"/>
    <p:sldId id="262" r:id="rId11"/>
    <p:sldId id="263" r:id="rId12"/>
    <p:sldId id="268" r:id="rId13"/>
    <p:sldId id="264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8"/>
    <p:restoredTop sz="59070"/>
  </p:normalViewPr>
  <p:slideViewPr>
    <p:cSldViewPr snapToGrid="0" snapToObjects="1">
      <p:cViewPr varScale="1">
        <p:scale>
          <a:sx n="58" d="100"/>
          <a:sy n="58" d="100"/>
        </p:scale>
        <p:origin x="1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A987B-E26E-1B4A-81DC-4152A734BFA9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EE321-DB70-F64A-9018-F6B2A27CC1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66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WICHTIG: kann nur von Fribourg berichten, läuft an allen Unis anders ab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345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Grosser</a:t>
            </a:r>
            <a:r>
              <a:rPr lang="de-DE" dirty="0"/>
              <a:t> </a:t>
            </a:r>
            <a:r>
              <a:rPr lang="de-DE" dirty="0" err="1"/>
              <a:t>vorteil</a:t>
            </a:r>
            <a:r>
              <a:rPr lang="de-DE" dirty="0"/>
              <a:t> an </a:t>
            </a:r>
            <a:r>
              <a:rPr lang="de-DE" dirty="0" err="1"/>
              <a:t>fribourg</a:t>
            </a:r>
            <a:r>
              <a:rPr lang="de-DE" dirty="0"/>
              <a:t> ist die </a:t>
            </a:r>
            <a:r>
              <a:rPr lang="de-DE" dirty="0" err="1"/>
              <a:t>möglichkeit</a:t>
            </a:r>
            <a:r>
              <a:rPr lang="de-DE" dirty="0"/>
              <a:t> des zweisprachigen studieren (deutsch-französisch)</a:t>
            </a:r>
          </a:p>
          <a:p>
            <a:endParaRPr lang="de-DE" dirty="0"/>
          </a:p>
          <a:p>
            <a:r>
              <a:rPr lang="de-DE" dirty="0"/>
              <a:t>Es gibt ein paar auflagen: wenn du Fach A auf franz machst, musst du B und C auch auf franz machen.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Informieren bei älteren Studierenden</a:t>
            </a: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Lohnt sich auf jeden fall, macht sich gut im </a:t>
            </a:r>
            <a:r>
              <a:rPr lang="de-DE" dirty="0" err="1">
                <a:sym typeface="Wingdings" pitchFamily="2" charset="2"/>
              </a:rPr>
              <a:t>lebenslauf</a:t>
            </a:r>
            <a:r>
              <a:rPr lang="de-DE" dirty="0">
                <a:sym typeface="Wingdings" pitchFamily="2" charset="2"/>
              </a:rPr>
              <a:t> und für die </a:t>
            </a:r>
            <a:r>
              <a:rPr lang="de-DE" dirty="0" err="1">
                <a:sym typeface="Wingdings" pitchFamily="2" charset="2"/>
              </a:rPr>
              <a:t>zukunft</a:t>
            </a:r>
            <a:r>
              <a:rPr lang="de-DE" dirty="0">
                <a:sym typeface="Wingdings" pitchFamily="2" charset="2"/>
              </a:rPr>
              <a:t>. Bringt einem selber auch was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161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Zum </a:t>
            </a:r>
            <a:r>
              <a:rPr lang="de-DE" dirty="0" err="1"/>
              <a:t>masterstudium</a:t>
            </a:r>
            <a:r>
              <a:rPr lang="de-DE" dirty="0"/>
              <a:t> kann ich momentan noch nicht viel sagen</a:t>
            </a:r>
          </a:p>
          <a:p>
            <a:endParaRPr lang="de-DE" dirty="0"/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Man kann in </a:t>
            </a:r>
            <a:r>
              <a:rPr lang="de-DE" dirty="0" err="1">
                <a:sym typeface="Wingdings" pitchFamily="2" charset="2"/>
              </a:rPr>
              <a:t>fribi</a:t>
            </a:r>
            <a:r>
              <a:rPr lang="de-DE" dirty="0">
                <a:sym typeface="Wingdings" pitchFamily="2" charset="2"/>
              </a:rPr>
              <a:t> eine </a:t>
            </a:r>
            <a:r>
              <a:rPr lang="de-DE" dirty="0" err="1">
                <a:sym typeface="Wingdings" pitchFamily="2" charset="2"/>
              </a:rPr>
              <a:t>vertiefung</a:t>
            </a:r>
            <a:r>
              <a:rPr lang="de-DE" dirty="0">
                <a:sym typeface="Wingdings" pitchFamily="2" charset="2"/>
              </a:rPr>
              <a:t> wählen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Ebenfalls 2 </a:t>
            </a:r>
            <a:r>
              <a:rPr lang="de-DE" dirty="0" err="1">
                <a:sym typeface="Wingdings" pitchFamily="2" charset="2"/>
              </a:rPr>
              <a:t>monate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praktikum</a:t>
            </a: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Masterarbeit ist in einem </a:t>
            </a:r>
            <a:r>
              <a:rPr lang="de-DE" dirty="0" err="1">
                <a:sym typeface="Wingdings" pitchFamily="2" charset="2"/>
              </a:rPr>
              <a:t>forschugsprojekt</a:t>
            </a: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Falls man schon </a:t>
            </a:r>
            <a:r>
              <a:rPr lang="de-DE" dirty="0" err="1">
                <a:sym typeface="Wingdings" pitchFamily="2" charset="2"/>
              </a:rPr>
              <a:t>weiss</a:t>
            </a:r>
            <a:r>
              <a:rPr lang="de-DE" dirty="0">
                <a:sym typeface="Wingdings" pitchFamily="2" charset="2"/>
              </a:rPr>
              <a:t> man will die </a:t>
            </a:r>
            <a:r>
              <a:rPr lang="de-DE" dirty="0" err="1">
                <a:sym typeface="Wingdings" pitchFamily="2" charset="2"/>
              </a:rPr>
              <a:t>psychotherapeutenausbildung</a:t>
            </a:r>
            <a:r>
              <a:rPr lang="de-DE" dirty="0">
                <a:sym typeface="Wingdings" pitchFamily="2" charset="2"/>
              </a:rPr>
              <a:t> machen, macht es sinn schon 30 ETCS im klinischer </a:t>
            </a:r>
            <a:r>
              <a:rPr lang="de-DE" dirty="0" err="1">
                <a:sym typeface="Wingdings" pitchFamily="2" charset="2"/>
              </a:rPr>
              <a:t>psychologie</a:t>
            </a:r>
            <a:r>
              <a:rPr lang="de-DE" dirty="0">
                <a:sym typeface="Wingdings" pitchFamily="2" charset="2"/>
              </a:rPr>
              <a:t> im </a:t>
            </a:r>
            <a:r>
              <a:rPr lang="de-DE" dirty="0" err="1">
                <a:sym typeface="Wingdings" pitchFamily="2" charset="2"/>
              </a:rPr>
              <a:t>master</a:t>
            </a:r>
            <a:r>
              <a:rPr lang="de-DE" dirty="0">
                <a:sym typeface="Wingdings" pitchFamily="2" charset="2"/>
              </a:rPr>
              <a:t> zu machen. Kann man später aber </a:t>
            </a:r>
            <a:r>
              <a:rPr lang="de-DE" dirty="0" err="1">
                <a:sym typeface="Wingdings" pitchFamily="2" charset="2"/>
              </a:rPr>
              <a:t>immernoch</a:t>
            </a:r>
            <a:r>
              <a:rPr lang="de-DE" dirty="0">
                <a:sym typeface="Wingdings" pitchFamily="2" charset="2"/>
              </a:rPr>
              <a:t> nachholen in einem Semester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861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7057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Nächste </a:t>
            </a:r>
            <a:r>
              <a:rPr lang="de-DE" dirty="0" err="1"/>
              <a:t>woche</a:t>
            </a:r>
            <a:r>
              <a:rPr lang="de-DE" dirty="0"/>
              <a:t> </a:t>
            </a:r>
            <a:r>
              <a:rPr lang="de-DE" dirty="0" err="1"/>
              <a:t>infotag</a:t>
            </a:r>
            <a:r>
              <a:rPr lang="de-DE" dirty="0"/>
              <a:t> ist super um einen ersten </a:t>
            </a:r>
            <a:r>
              <a:rPr lang="de-DE" dirty="0" err="1"/>
              <a:t>eindruck</a:t>
            </a:r>
            <a:r>
              <a:rPr lang="de-DE" dirty="0"/>
              <a:t> zu bekommen</a:t>
            </a:r>
          </a:p>
          <a:p>
            <a:endParaRPr lang="de-DE" dirty="0"/>
          </a:p>
          <a:p>
            <a:r>
              <a:rPr lang="de-DE" dirty="0"/>
              <a:t>Aber wichtig: geht mit jemandem mit in die </a:t>
            </a:r>
            <a:r>
              <a:rPr lang="de-DE" dirty="0" err="1"/>
              <a:t>vorlesung</a:t>
            </a:r>
            <a:endParaRPr lang="de-DE" dirty="0"/>
          </a:p>
          <a:p>
            <a:r>
              <a:rPr lang="de-DE" dirty="0"/>
              <a:t>Am </a:t>
            </a:r>
            <a:r>
              <a:rPr lang="de-DE" dirty="0" err="1"/>
              <a:t>infotag</a:t>
            </a:r>
            <a:r>
              <a:rPr lang="de-DE" dirty="0"/>
              <a:t> wird einem das blaue vom </a:t>
            </a:r>
            <a:r>
              <a:rPr lang="de-DE" dirty="0" err="1"/>
              <a:t>himmel</a:t>
            </a:r>
            <a:r>
              <a:rPr lang="de-DE" dirty="0"/>
              <a:t> versprochen, ist in </a:t>
            </a:r>
            <a:r>
              <a:rPr lang="de-DE" dirty="0" err="1"/>
              <a:t>wirklichkeit</a:t>
            </a:r>
            <a:r>
              <a:rPr lang="de-DE" dirty="0"/>
              <a:t> nicht immer so rosig</a:t>
            </a:r>
          </a:p>
          <a:p>
            <a:endParaRPr lang="de-DE" dirty="0"/>
          </a:p>
          <a:p>
            <a:r>
              <a:rPr lang="de-DE" dirty="0"/>
              <a:t>Anmelden bis 30 </a:t>
            </a:r>
            <a:r>
              <a:rPr lang="de-DE" dirty="0" err="1"/>
              <a:t>april</a:t>
            </a:r>
            <a:r>
              <a:rPr lang="de-DE" dirty="0"/>
              <a:t> für das HS, kostet 50.- </a:t>
            </a:r>
          </a:p>
          <a:p>
            <a:r>
              <a:rPr lang="de-DE" dirty="0"/>
              <a:t>Man kann sich auch noch nachmelden (kostet nochmals 50.-)</a:t>
            </a:r>
          </a:p>
          <a:p>
            <a:endParaRPr lang="de-DE" dirty="0"/>
          </a:p>
          <a:p>
            <a:r>
              <a:rPr lang="de-DE" dirty="0"/>
              <a:t>Falls ihr </a:t>
            </a:r>
            <a:r>
              <a:rPr lang="de-DE" dirty="0" err="1"/>
              <a:t>interesse</a:t>
            </a:r>
            <a:r>
              <a:rPr lang="de-DE" dirty="0"/>
              <a:t> habt, mal mit zu kommen: nicht zögern einfach schreiben!</a:t>
            </a:r>
          </a:p>
          <a:p>
            <a:r>
              <a:rPr lang="de-DE" dirty="0"/>
              <a:t>Auch wenn ihr euch eher für eine andere </a:t>
            </a:r>
            <a:r>
              <a:rPr lang="de-DE" dirty="0" err="1"/>
              <a:t>studienrichtung</a:t>
            </a:r>
            <a:r>
              <a:rPr lang="de-DE" dirty="0"/>
              <a:t> interessiert aber niemand kennt, der das studiert: einfach melden!</a:t>
            </a:r>
          </a:p>
          <a:p>
            <a:r>
              <a:rPr lang="de-DE" dirty="0"/>
              <a:t>Ich kenne in fast jedem </a:t>
            </a:r>
            <a:r>
              <a:rPr lang="de-DE" dirty="0" err="1"/>
              <a:t>bereich</a:t>
            </a:r>
            <a:r>
              <a:rPr lang="de-DE" dirty="0"/>
              <a:t> jemanden, oder ich kenne </a:t>
            </a:r>
            <a:r>
              <a:rPr lang="de-DE" dirty="0" err="1"/>
              <a:t>jemaden</a:t>
            </a:r>
            <a:r>
              <a:rPr lang="de-DE" dirty="0"/>
              <a:t> der jemand kennt und man </a:t>
            </a:r>
            <a:r>
              <a:rPr lang="de-DE"/>
              <a:t>so weitervermitteln!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177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KEIN HAUPTFACH à 120 ETCS möglich in Fribourg</a:t>
            </a:r>
          </a:p>
          <a:p>
            <a:endParaRPr lang="de-DE" dirty="0"/>
          </a:p>
          <a:p>
            <a:r>
              <a:rPr lang="de-DE" dirty="0"/>
              <a:t>An anderen Universitäten wird dies wahrscheinlich möglich sein, frühzeitig abklären!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711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658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Studienplan des ersten Jahres</a:t>
            </a:r>
          </a:p>
          <a:p>
            <a:r>
              <a:rPr lang="de-DE" dirty="0"/>
              <a:t>In </a:t>
            </a:r>
            <a:r>
              <a:rPr lang="de-DE" dirty="0" err="1"/>
              <a:t>geld</a:t>
            </a:r>
            <a:r>
              <a:rPr lang="de-DE" dirty="0"/>
              <a:t>: </a:t>
            </a:r>
            <a:r>
              <a:rPr lang="de-DE" dirty="0" err="1"/>
              <a:t>Propäfächer</a:t>
            </a:r>
            <a:endParaRPr lang="de-DE" dirty="0"/>
          </a:p>
          <a:p>
            <a:endParaRPr lang="de-DE" dirty="0"/>
          </a:p>
          <a:p>
            <a:r>
              <a:rPr lang="de-DE" dirty="0"/>
              <a:t>Jahreskurse à 2 Semester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Keine Prüfungen im Winter</a:t>
            </a: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Dementsprechend auch mehr Stoff</a:t>
            </a: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Alle Prüfungen in einen Session ablegen ist Pflicht, man kann nicht aufteilen 3 im Juni und 2 im September</a:t>
            </a: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Bei Weiderholungsprüfungen müssen ebenfalls alle in der gleichen Session abgelegt werden</a:t>
            </a:r>
          </a:p>
          <a:p>
            <a:pPr marL="171450" indent="-171450">
              <a:buFont typeface="Wingdings" pitchFamily="2" charset="2"/>
              <a:buChar char="à"/>
            </a:pPr>
            <a:endParaRPr lang="de-DE" dirty="0">
              <a:sym typeface="Wingdings" pitchFamily="2" charset="2"/>
            </a:endParaRPr>
          </a:p>
          <a:p>
            <a:pPr marL="171450" indent="-171450"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In allen Prüfungen </a:t>
            </a:r>
            <a:r>
              <a:rPr lang="de-DE" dirty="0" err="1">
                <a:sym typeface="Wingdings" pitchFamily="2" charset="2"/>
              </a:rPr>
              <a:t>minimum</a:t>
            </a:r>
            <a:r>
              <a:rPr lang="de-DE" dirty="0">
                <a:sym typeface="Wingdings" pitchFamily="2" charset="2"/>
              </a:rPr>
              <a:t> eine 4, keine Kompensation möglich.</a:t>
            </a:r>
          </a:p>
          <a:p>
            <a:pPr marL="0" indent="0">
              <a:buFont typeface="Wingdings" pitchFamily="2" charset="2"/>
              <a:buNone/>
            </a:pPr>
            <a:r>
              <a:rPr lang="de-DE" dirty="0">
                <a:sym typeface="Wingdings" pitchFamily="2" charset="2"/>
              </a:rPr>
              <a:t>ABER: bestandene Prüfungen müssen nicht wiederholt werden ( Prüfungen müssen nicht immer alle wiederholt werden) ist beispielsweise im IUS anders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816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Das Studienprogramm besteht aus 12 Modulen à je 15 </a:t>
            </a:r>
            <a:r>
              <a:rPr lang="de-DE" dirty="0" err="1"/>
              <a:t>Credits</a:t>
            </a:r>
            <a:endParaRPr lang="de-DE" dirty="0"/>
          </a:p>
          <a:p>
            <a:endParaRPr lang="de-DE" dirty="0"/>
          </a:p>
          <a:p>
            <a:r>
              <a:rPr lang="de-DE" dirty="0"/>
              <a:t>Breites Basiswissen vermitteln für den Master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647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 es ein </a:t>
            </a:r>
            <a:r>
              <a:rPr lang="de-DE" dirty="0" err="1"/>
              <a:t>Monofach</a:t>
            </a:r>
            <a:r>
              <a:rPr lang="de-DE" dirty="0"/>
              <a:t> ist, bleibt relativ wenig Spielraum</a:t>
            </a:r>
          </a:p>
          <a:p>
            <a:endParaRPr lang="de-DE" dirty="0"/>
          </a:p>
          <a:p>
            <a:r>
              <a:rPr lang="de-DE" dirty="0"/>
              <a:t>Gibt empfohlene Studienpläne </a:t>
            </a:r>
            <a:r>
              <a:rPr lang="de-DE" dirty="0">
                <a:sym typeface="Wingdings" pitchFamily="2" charset="2"/>
              </a:rPr>
              <a:t> sind aus gutem </a:t>
            </a:r>
            <a:r>
              <a:rPr lang="de-DE" dirty="0" err="1">
                <a:sym typeface="Wingdings" pitchFamily="2" charset="2"/>
              </a:rPr>
              <a:t>grund</a:t>
            </a:r>
            <a:r>
              <a:rPr lang="de-DE" dirty="0">
                <a:sym typeface="Wingdings" pitchFamily="2" charset="2"/>
              </a:rPr>
              <a:t> so empfohlen und machen auch sinn!</a:t>
            </a:r>
          </a:p>
          <a:p>
            <a:endParaRPr lang="de-DE" dirty="0">
              <a:sym typeface="Wingdings" pitchFamily="2" charset="2"/>
            </a:endParaRPr>
          </a:p>
          <a:p>
            <a:r>
              <a:rPr lang="de-DE" dirty="0">
                <a:sym typeface="Wingdings" pitchFamily="2" charset="2"/>
              </a:rPr>
              <a:t>Wenn ein Fach zwei Teile hat, muss immer der erste Teil bestanden werden, bevor man den zweiten machen kann</a:t>
            </a:r>
          </a:p>
          <a:p>
            <a:endParaRPr lang="de-DE" dirty="0">
              <a:sym typeface="Wingdings" pitchFamily="2" charset="2"/>
            </a:endParaRPr>
          </a:p>
          <a:p>
            <a:r>
              <a:rPr lang="de-DE" dirty="0">
                <a:sym typeface="Wingdings" pitchFamily="2" charset="2"/>
              </a:rPr>
              <a:t>Gibt gewisse Killerfächer die alle bestanden sein müssen, bevor man mit der Bachelorarbeit anfangen kann (Diagnostik, </a:t>
            </a:r>
            <a:r>
              <a:rPr lang="de-DE" dirty="0" err="1">
                <a:sym typeface="Wingdings" pitchFamily="2" charset="2"/>
              </a:rPr>
              <a:t>experimentalpraktikum</a:t>
            </a:r>
            <a:r>
              <a:rPr lang="de-DE" dirty="0">
                <a:sym typeface="Wingdings" pitchFamily="2" charset="2"/>
              </a:rPr>
              <a:t> 2, </a:t>
            </a:r>
            <a:r>
              <a:rPr lang="de-DE" dirty="0" err="1">
                <a:sym typeface="Wingdings" pitchFamily="2" charset="2"/>
              </a:rPr>
              <a:t>statistik</a:t>
            </a:r>
            <a:r>
              <a:rPr lang="de-DE" dirty="0">
                <a:sym typeface="Wingdings" pitchFamily="2" charset="2"/>
              </a:rPr>
              <a:t> 2)</a:t>
            </a:r>
          </a:p>
          <a:p>
            <a:endParaRPr lang="de-DE" dirty="0">
              <a:sym typeface="Wingdings" pitchFamily="2" charset="2"/>
            </a:endParaRPr>
          </a:p>
          <a:p>
            <a:endParaRPr lang="de-DE" dirty="0">
              <a:sym typeface="Wingdings" pitchFamily="2" charset="2"/>
            </a:endParaRPr>
          </a:p>
          <a:p>
            <a:r>
              <a:rPr lang="de-DE" dirty="0"/>
              <a:t>AUSNAHME:</a:t>
            </a:r>
          </a:p>
          <a:p>
            <a:r>
              <a:rPr lang="de-DE" dirty="0"/>
              <a:t>Lernpsycho, </a:t>
            </a:r>
            <a:r>
              <a:rPr lang="de-DE" dirty="0" err="1"/>
              <a:t>entwicklingspsycho</a:t>
            </a:r>
            <a:r>
              <a:rPr lang="de-DE" dirty="0"/>
              <a:t> des Kindes, </a:t>
            </a:r>
            <a:r>
              <a:rPr lang="de-DE" dirty="0" err="1"/>
              <a:t>neurobio</a:t>
            </a:r>
            <a:r>
              <a:rPr lang="de-DE" dirty="0"/>
              <a:t>, </a:t>
            </a:r>
            <a:r>
              <a:rPr lang="de-DE" dirty="0" err="1"/>
              <a:t>softskills</a:t>
            </a:r>
            <a:r>
              <a:rPr lang="de-DE" dirty="0"/>
              <a:t> kann man absolvieren wann man will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003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Meistens </a:t>
            </a:r>
            <a:r>
              <a:rPr lang="de-DE" dirty="0" err="1"/>
              <a:t>semesterprüfungen</a:t>
            </a:r>
            <a:endParaRPr lang="de-DE" dirty="0"/>
          </a:p>
          <a:p>
            <a:r>
              <a:rPr lang="de-DE" dirty="0" err="1"/>
              <a:t>Ausser</a:t>
            </a:r>
            <a:r>
              <a:rPr lang="de-DE" dirty="0"/>
              <a:t> </a:t>
            </a:r>
            <a:r>
              <a:rPr lang="de-DE" dirty="0" err="1"/>
              <a:t>propäprüfungen</a:t>
            </a:r>
            <a:r>
              <a:rPr lang="de-DE" dirty="0"/>
              <a:t> und </a:t>
            </a:r>
            <a:r>
              <a:rPr lang="de-DE" dirty="0" err="1"/>
              <a:t>statistik</a:t>
            </a:r>
            <a:r>
              <a:rPr lang="de-DE" dirty="0"/>
              <a:t> 2 sind </a:t>
            </a:r>
            <a:r>
              <a:rPr lang="de-DE" dirty="0" err="1"/>
              <a:t>jahresprüfungen</a:t>
            </a:r>
            <a:endParaRPr lang="de-DE" dirty="0"/>
          </a:p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Viele Leute fallen weg : </a:t>
            </a:r>
          </a:p>
          <a:p>
            <a:pPr marL="171450" indent="-171450">
              <a:buFontTx/>
              <a:buChar char="-"/>
            </a:pPr>
            <a:r>
              <a:rPr lang="de-DE" dirty="0"/>
              <a:t>Lasst euch nicht von falschen Leuten auf die falsche Fährte locken</a:t>
            </a:r>
          </a:p>
          <a:p>
            <a:pPr marL="171450" indent="-171450">
              <a:buFontTx/>
              <a:buChar char="-"/>
            </a:pPr>
            <a:r>
              <a:rPr lang="de-DE" dirty="0"/>
              <a:t>“Hunde die bellen </a:t>
            </a:r>
            <a:r>
              <a:rPr lang="de-DE" dirty="0" err="1"/>
              <a:t>beissen</a:t>
            </a:r>
            <a:r>
              <a:rPr lang="de-DE" dirty="0"/>
              <a:t> nichts“: viel </a:t>
            </a:r>
            <a:r>
              <a:rPr lang="de-DE" dirty="0" err="1"/>
              <a:t>heisse</a:t>
            </a:r>
            <a:r>
              <a:rPr lang="de-DE" dirty="0"/>
              <a:t> </a:t>
            </a:r>
            <a:r>
              <a:rPr lang="de-DE" dirty="0" err="1"/>
              <a:t>luft</a:t>
            </a:r>
            <a:r>
              <a:rPr lang="de-DE" dirty="0"/>
              <a:t> und nichts </a:t>
            </a:r>
            <a:r>
              <a:rPr lang="de-DE" dirty="0" err="1"/>
              <a:t>dahiner</a:t>
            </a:r>
            <a:r>
              <a:rPr lang="de-DE" dirty="0"/>
              <a:t>. Von denen die bei uns am </a:t>
            </a:r>
            <a:r>
              <a:rPr lang="de-DE" dirty="0" err="1"/>
              <a:t>anfang</a:t>
            </a:r>
            <a:r>
              <a:rPr lang="de-DE" dirty="0"/>
              <a:t> immer so getan haben als verstehen sie alles, waren im zweiten </a:t>
            </a:r>
            <a:r>
              <a:rPr lang="de-DE" dirty="0" err="1"/>
              <a:t>jahr</a:t>
            </a:r>
            <a:r>
              <a:rPr lang="de-DE" dirty="0"/>
              <a:t> nicht mehr dabei</a:t>
            </a:r>
          </a:p>
          <a:p>
            <a:pPr marL="171450" indent="-171450">
              <a:buFontTx/>
              <a:buChar char="-"/>
            </a:pP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Momentan kann man noch 2 mal wiederholen, mit dem neuen </a:t>
            </a:r>
            <a:r>
              <a:rPr lang="de-DE" dirty="0" err="1"/>
              <a:t>studienplan</a:t>
            </a:r>
            <a:r>
              <a:rPr lang="de-DE" dirty="0"/>
              <a:t> wird dies geändert</a:t>
            </a:r>
          </a:p>
          <a:p>
            <a:pPr marL="171450" indent="-171450">
              <a:buFontTx/>
              <a:buChar char="-"/>
            </a:pPr>
            <a:r>
              <a:rPr lang="de-DE" dirty="0"/>
              <a:t>Die meisten </a:t>
            </a:r>
            <a:r>
              <a:rPr lang="de-DE" dirty="0" err="1"/>
              <a:t>prüfungen</a:t>
            </a:r>
            <a:r>
              <a:rPr lang="de-DE" dirty="0"/>
              <a:t> finden noch im </a:t>
            </a:r>
            <a:r>
              <a:rPr lang="de-DE" dirty="0" err="1"/>
              <a:t>semester</a:t>
            </a:r>
            <a:r>
              <a:rPr lang="de-DE" dirty="0"/>
              <a:t> statt, man hat also keine </a:t>
            </a:r>
            <a:r>
              <a:rPr lang="de-DE" dirty="0" err="1"/>
              <a:t>separte</a:t>
            </a:r>
            <a:r>
              <a:rPr lang="de-DE" dirty="0"/>
              <a:t> </a:t>
            </a:r>
            <a:r>
              <a:rPr lang="de-DE" dirty="0" err="1"/>
              <a:t>lernphase</a:t>
            </a:r>
            <a:r>
              <a:rPr lang="de-DE" dirty="0"/>
              <a:t> -</a:t>
            </a:r>
            <a:r>
              <a:rPr lang="de-DE" dirty="0">
                <a:sym typeface="Wingdings" pitchFamily="2" charset="2"/>
              </a:rPr>
              <a:t> erfordert viel </a:t>
            </a:r>
            <a:r>
              <a:rPr lang="de-DE" dirty="0" err="1">
                <a:sym typeface="Wingdings" pitchFamily="2" charset="2"/>
              </a:rPr>
              <a:t>disziplin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63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Man muss nicht 2 </a:t>
            </a:r>
            <a:r>
              <a:rPr lang="de-DE" dirty="0" err="1"/>
              <a:t>monate</a:t>
            </a:r>
            <a:r>
              <a:rPr lang="de-DE" dirty="0"/>
              <a:t> à 100% man kann auch </a:t>
            </a:r>
            <a:r>
              <a:rPr lang="de-DE" dirty="0" err="1"/>
              <a:t>redizierte</a:t>
            </a:r>
            <a:r>
              <a:rPr lang="de-DE" dirty="0"/>
              <a:t> prozentzahl aber dafür länger</a:t>
            </a:r>
          </a:p>
          <a:p>
            <a:endParaRPr lang="de-DE" dirty="0"/>
          </a:p>
          <a:p>
            <a:r>
              <a:rPr lang="de-DE" dirty="0"/>
              <a:t>Man muss nicht alles am gleichen </a:t>
            </a:r>
            <a:r>
              <a:rPr lang="de-DE" dirty="0" err="1"/>
              <a:t>ort</a:t>
            </a:r>
            <a:r>
              <a:rPr lang="de-DE" dirty="0"/>
              <a:t> machen, kann auch aufteilen</a:t>
            </a:r>
          </a:p>
          <a:p>
            <a:endParaRPr lang="de-DE" dirty="0"/>
          </a:p>
          <a:p>
            <a:r>
              <a:rPr lang="de-DE" dirty="0" err="1"/>
              <a:t>VPStunden</a:t>
            </a:r>
            <a:r>
              <a:rPr lang="de-DE" dirty="0"/>
              <a:t>: an 30 </a:t>
            </a:r>
            <a:r>
              <a:rPr lang="de-DE" dirty="0" err="1"/>
              <a:t>experimentenstunden</a:t>
            </a:r>
            <a:r>
              <a:rPr lang="de-DE" dirty="0"/>
              <a:t> teilnehmen, </a:t>
            </a:r>
            <a:r>
              <a:rPr lang="de-DE" dirty="0" err="1"/>
              <a:t>gewährleistung</a:t>
            </a:r>
            <a:r>
              <a:rPr lang="de-DE" dirty="0"/>
              <a:t> dass man immer </a:t>
            </a:r>
            <a:r>
              <a:rPr lang="de-DE" dirty="0" err="1"/>
              <a:t>probanden</a:t>
            </a:r>
            <a:r>
              <a:rPr lang="de-DE" dirty="0"/>
              <a:t> findet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873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 </a:t>
            </a:r>
            <a:r>
              <a:rPr lang="de-DE" dirty="0" err="1"/>
              <a:t>fribourg</a:t>
            </a:r>
            <a:r>
              <a:rPr lang="de-DE" dirty="0"/>
              <a:t> ist jede </a:t>
            </a:r>
            <a:r>
              <a:rPr lang="de-DE" dirty="0" err="1"/>
              <a:t>bachelorarbeit</a:t>
            </a:r>
            <a:r>
              <a:rPr lang="de-DE" dirty="0"/>
              <a:t> eine empirische </a:t>
            </a:r>
            <a:r>
              <a:rPr lang="de-DE" dirty="0" err="1"/>
              <a:t>studie</a:t>
            </a:r>
            <a:r>
              <a:rPr lang="de-DE" dirty="0"/>
              <a:t> und gibt 15 ETCS</a:t>
            </a:r>
          </a:p>
          <a:p>
            <a:r>
              <a:rPr lang="de-DE" dirty="0"/>
              <a:t>Es kann sein, dass es auch literaturarbeiten gibt </a:t>
            </a:r>
            <a:r>
              <a:rPr lang="de-DE" dirty="0">
                <a:sym typeface="Wingdings" pitchFamily="2" charset="2"/>
              </a:rPr>
              <a:t>bei betreffender Uni informieren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EE321-DB70-F64A-9018-F6B2A27CC19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45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4687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34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24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48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118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55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60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17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25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de-D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504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808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0507CB7-94EF-ED40-9333-754E892B0D8C}" type="datetimeFigureOut">
              <a:rPr lang="de-DE" smtClean="0"/>
              <a:t>20.11.18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678826-276F-9943-82A7-8A53800D14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95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03BE0-1843-3A46-8262-09CE566D62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Psychologie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A2DA85-9003-214E-9B77-889C61D2A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288222"/>
            <a:ext cx="9070848" cy="851042"/>
          </a:xfrm>
        </p:spPr>
        <p:txBody>
          <a:bodyPr>
            <a:normAutofit/>
          </a:bodyPr>
          <a:lstStyle/>
          <a:p>
            <a:r>
              <a:rPr lang="de-DE" dirty="0"/>
              <a:t>Universität Freiburg </a:t>
            </a:r>
            <a:r>
              <a:rPr lang="de-DE" dirty="0" err="1"/>
              <a:t>i.Ue.</a:t>
            </a:r>
            <a:endParaRPr lang="de-DE" dirty="0"/>
          </a:p>
          <a:p>
            <a:r>
              <a:rPr lang="de-DE" dirty="0"/>
              <a:t>Sarah Schmidt</a:t>
            </a:r>
          </a:p>
        </p:txBody>
      </p:sp>
    </p:spTree>
    <p:extLst>
      <p:ext uri="{BB962C8B-B14F-4D97-AF65-F5344CB8AC3E}">
        <p14:creationId xmlns:p14="http://schemas.microsoft.com/office/powerpoint/2010/main" val="2295859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CDF8B6-6157-3940-868D-7F670972C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Zweisprachiges Studium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3D8274-17A7-3F42-A6BA-F92F2C71C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/>
              <a:t>Nur</a:t>
            </a:r>
            <a:r>
              <a:rPr lang="de-DE" dirty="0"/>
              <a:t> in Fribourg möglich</a:t>
            </a:r>
          </a:p>
          <a:p>
            <a:r>
              <a:rPr lang="de-DE" dirty="0"/>
              <a:t>Zu Beginn kleiner organisatorischer Mehraufwand</a:t>
            </a:r>
          </a:p>
          <a:p>
            <a:r>
              <a:rPr lang="de-DE" dirty="0" err="1"/>
              <a:t>Grosser</a:t>
            </a:r>
            <a:r>
              <a:rPr lang="de-DE" dirty="0"/>
              <a:t> Vorteil für die Zukunft</a:t>
            </a:r>
          </a:p>
          <a:p>
            <a:pPr>
              <a:buFont typeface="Wingdings" pitchFamily="2" charset="2"/>
              <a:buChar char="à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9935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02BD17-1215-074C-BD66-6319E9CF0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Studienaufbau Master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ACF8D9B-C94F-3F40-93F9-0E333C57B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690688"/>
            <a:ext cx="7527559" cy="3890004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E513BEC-1662-5A46-B3A8-4C186DC3B2FE}"/>
              </a:ext>
            </a:extLst>
          </p:cNvPr>
          <p:cNvSpPr txBox="1"/>
          <p:nvPr/>
        </p:nvSpPr>
        <p:spPr>
          <a:xfrm>
            <a:off x="8576441" y="1690688"/>
            <a:ext cx="32949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Monomaster à 120 ETCS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4 Semester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2 Monate Praktikum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Masterarbeit = Mitarbeit in einem Forschungsprojekt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ym typeface="Wingdings" pitchFamily="2" charset="2"/>
            </a:endParaRPr>
          </a:p>
          <a:p>
            <a:r>
              <a:rPr lang="de-DE" dirty="0">
                <a:solidFill>
                  <a:srgbClr val="FF0000"/>
                </a:solidFill>
                <a:sym typeface="Wingdings" pitchFamily="2" charset="2"/>
              </a:rPr>
              <a:t> 30 ETCS in Klinischer Psychologie für Ausbildung zu Psychotherapeut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155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F45543-D922-B442-8A60-0AEBBD4D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Leben in Fribourg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9CA5EF-E45A-F24B-A944-21143858C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de-DE" dirty="0" err="1"/>
              <a:t>Grosse</a:t>
            </a:r>
            <a:r>
              <a:rPr lang="de-DE" dirty="0"/>
              <a:t> Umstellung</a:t>
            </a:r>
          </a:p>
          <a:p>
            <a:r>
              <a:rPr lang="de-DE" dirty="0"/>
              <a:t>Kleine Uni </a:t>
            </a:r>
          </a:p>
          <a:p>
            <a:r>
              <a:rPr lang="de-DE" dirty="0"/>
              <a:t>Nähe zu den Professoren und Studenten</a:t>
            </a:r>
          </a:p>
          <a:p>
            <a:r>
              <a:rPr lang="de-DE" dirty="0"/>
              <a:t>Viele Feiertage</a:t>
            </a:r>
          </a:p>
          <a:p>
            <a:r>
              <a:rPr lang="de-DE" dirty="0"/>
              <a:t>Schöne Stadt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Viele Vereine</a:t>
            </a:r>
          </a:p>
          <a:p>
            <a:pPr lvl="1"/>
            <a:r>
              <a:rPr lang="de-DE" dirty="0" err="1"/>
              <a:t>Uniradio</a:t>
            </a:r>
            <a:r>
              <a:rPr lang="de-DE" dirty="0"/>
              <a:t>, Unizeitung, Unifernsehen, …</a:t>
            </a:r>
          </a:p>
          <a:p>
            <a:pPr lvl="1"/>
            <a:r>
              <a:rPr lang="de-DE" dirty="0"/>
              <a:t>Fachschaften</a:t>
            </a:r>
          </a:p>
          <a:p>
            <a:pPr lvl="1"/>
            <a:r>
              <a:rPr lang="de-DE" dirty="0"/>
              <a:t>Internationale Vereinigungen</a:t>
            </a:r>
          </a:p>
          <a:p>
            <a:pPr lvl="1"/>
            <a:r>
              <a:rPr lang="de-DE" dirty="0"/>
              <a:t>VOSIF und CUV</a:t>
            </a:r>
          </a:p>
          <a:p>
            <a:pPr lvl="1"/>
            <a:r>
              <a:rPr lang="de-DE" dirty="0"/>
              <a:t>Studentenverbindungen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lvl="1"/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35B2DC-03C9-4549-B791-ADA7FCF92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069" y="4069080"/>
            <a:ext cx="7225862" cy="2251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16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48E7C-B40F-3044-8387-C4FBBF685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Nützliche Informationen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867400-2479-6D49-8F0D-B071F79EA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Uni Fribourg- Informationstag: 21. November 2018</a:t>
            </a:r>
          </a:p>
          <a:p>
            <a:r>
              <a:rPr lang="de-DE" dirty="0"/>
              <a:t>Anmeldeperiode: 1. Februar- 30. April 2018 </a:t>
            </a:r>
          </a:p>
          <a:p>
            <a:pPr lvl="1"/>
            <a:r>
              <a:rPr lang="de-DE" dirty="0"/>
              <a:t>Kostenpunkt: 50.-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282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23BEE-76CE-A941-A352-CD4653B7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Allgemeines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D5B67A-3130-0A44-AC70-32BD554F3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Monofach</a:t>
            </a:r>
            <a:r>
              <a:rPr lang="de-DE" dirty="0"/>
              <a:t> à 180 ETCS</a:t>
            </a:r>
          </a:p>
          <a:p>
            <a:r>
              <a:rPr lang="de-DE" dirty="0"/>
              <a:t>Nebenfach à 60 oder 30 ETCS</a:t>
            </a:r>
          </a:p>
          <a:p>
            <a:endParaRPr lang="de-DE" dirty="0"/>
          </a:p>
          <a:p>
            <a:r>
              <a:rPr lang="de-DE" dirty="0" err="1"/>
              <a:t>Studiumsbeginn</a:t>
            </a:r>
            <a:r>
              <a:rPr lang="de-DE" dirty="0"/>
              <a:t> nur im Herbstsemester möglich</a:t>
            </a:r>
          </a:p>
          <a:p>
            <a:endParaRPr lang="de-DE" dirty="0"/>
          </a:p>
          <a:p>
            <a:r>
              <a:rPr lang="de-CH" dirty="0"/>
              <a:t>Master ist notwendig für Chancen auf dem Arbeitsmarkt </a:t>
            </a:r>
            <a:endParaRPr lang="de-CH" dirty="0">
              <a:effectLst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501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DA51F-509C-7348-AFD0-862654DE5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Studienaufbau Bachelor</a:t>
            </a:r>
          </a:p>
        </p:txBody>
      </p:sp>
      <p:graphicFrame>
        <p:nvGraphicFramePr>
          <p:cNvPr id="16" name="Inhaltsplatzhalter 15">
            <a:extLst>
              <a:ext uri="{FF2B5EF4-FFF2-40B4-BE49-F238E27FC236}">
                <a16:creationId xmlns:a16="http://schemas.microsoft.com/office/drawing/2014/main" id="{5E8ABC71-C6BF-384F-8B8D-42B835172B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798980"/>
              </p:ext>
            </p:extLst>
          </p:nvPr>
        </p:nvGraphicFramePr>
        <p:xfrm>
          <a:off x="1236278" y="1751153"/>
          <a:ext cx="6601436" cy="4538363"/>
        </p:xfrm>
        <a:graphic>
          <a:graphicData uri="http://schemas.openxmlformats.org/drawingml/2006/table">
            <a:tbl>
              <a:tblPr firstRow="1" firstCol="1" bandRow="1"/>
              <a:tblGrid>
                <a:gridCol w="6601436">
                  <a:extLst>
                    <a:ext uri="{9D8B030D-6E8A-4147-A177-3AD203B41FA5}">
                      <a16:colId xmlns:a16="http://schemas.microsoft.com/office/drawing/2014/main" val="3070918609"/>
                    </a:ext>
                  </a:extLst>
                </a:gridCol>
              </a:tblGrid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Studienjahr (60 ETCS)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249451"/>
                  </a:ext>
                </a:extLst>
              </a:tr>
              <a:tr h="5397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Propädeutikumsfächer</a:t>
                      </a: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(30 ETCS)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Pflichtgrundlagenfächer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216852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Empfohlene Fächer 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052901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316243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Propädeutikumsprüfungen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617972"/>
                  </a:ext>
                </a:extLst>
              </a:tr>
              <a:tr h="253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Semesterprüfungen, schriftliche Arbeiten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283272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endParaRPr lang="de-CH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316512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und 3. Studienjahr (120 ETCS)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428226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Pflichtmodule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037402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Wahlmodule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235844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Praktikum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9827254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Bachelorarbeit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927868"/>
                  </a:ext>
                </a:extLst>
              </a:tr>
              <a:tr h="3173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465491"/>
                  </a:ext>
                </a:extLst>
              </a:tr>
              <a:tr h="253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Semesterprüfungen/ Jahresprüfungen, schriftliche Arbeiten, Vorträge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167009"/>
                  </a:ext>
                </a:extLst>
              </a:tr>
            </a:tbl>
          </a:graphicData>
        </a:graphic>
      </p:graphicFrame>
      <p:sp>
        <p:nvSpPr>
          <p:cNvPr id="17" name="Pfeil nach rechts 16">
            <a:extLst>
              <a:ext uri="{FF2B5EF4-FFF2-40B4-BE49-F238E27FC236}">
                <a16:creationId xmlns:a16="http://schemas.microsoft.com/office/drawing/2014/main" id="{DF862E5C-BF29-2444-BB85-F50AA58549EF}"/>
              </a:ext>
            </a:extLst>
          </p:cNvPr>
          <p:cNvSpPr/>
          <p:nvPr/>
        </p:nvSpPr>
        <p:spPr>
          <a:xfrm rot="5400000">
            <a:off x="4400951" y="3841488"/>
            <a:ext cx="272088" cy="302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62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E12C91-B76A-7D4F-B7B3-382EAFF1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Propädeutikum</a:t>
            </a:r>
            <a:r>
              <a:rPr lang="de-DE" dirty="0"/>
              <a:t> </a:t>
            </a:r>
            <a:r>
              <a:rPr lang="de-DE" sz="2000" dirty="0"/>
              <a:t>(Assessment)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82252EEB-ACA0-1443-9B18-CC8AD71EE2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20173" y="1690687"/>
            <a:ext cx="6286235" cy="3948112"/>
          </a:xfr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E3FE4765-189B-A74C-9DE8-6AFEC9832FC3}"/>
              </a:ext>
            </a:extLst>
          </p:cNvPr>
          <p:cNvSpPr txBox="1"/>
          <p:nvPr/>
        </p:nvSpPr>
        <p:spPr>
          <a:xfrm>
            <a:off x="7535008" y="1690687"/>
            <a:ext cx="381879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5 Jahresprüfungen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Ende Frühlingssemester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Gleiche Prüfungssession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Bestehen </a:t>
            </a:r>
            <a:r>
              <a:rPr lang="de-DE" u="sng" dirty="0"/>
              <a:t>aller</a:t>
            </a:r>
            <a:r>
              <a:rPr lang="de-DE" dirty="0"/>
              <a:t> Prüfungen berechtig zum Übertritt ins 2. Jahr (keine Kompensation möglich)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2 Wiederholungschancen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405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12F2E9-3B38-8A42-AF24-49AC80CC4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Studienprogramm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F5372D-6F21-394B-807D-9CFEF3BD8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12 Module à 15 ETCS</a:t>
            </a:r>
          </a:p>
          <a:p>
            <a:r>
              <a:rPr lang="de-DE" dirty="0"/>
              <a:t>Basiskompetenzen I &amp;II</a:t>
            </a:r>
          </a:p>
          <a:p>
            <a:r>
              <a:rPr lang="de-DE" dirty="0"/>
              <a:t>Methodologie I &amp;II</a:t>
            </a:r>
          </a:p>
          <a:p>
            <a:r>
              <a:rPr lang="de-DE" dirty="0"/>
              <a:t>Grundlagenfächer I &amp;II</a:t>
            </a:r>
          </a:p>
          <a:p>
            <a:r>
              <a:rPr lang="de-DE" dirty="0"/>
              <a:t>Anwendungsfächer</a:t>
            </a:r>
          </a:p>
          <a:p>
            <a:r>
              <a:rPr lang="de-DE" dirty="0"/>
              <a:t>Vertiefung von Grundlagen und Anwendungen</a:t>
            </a:r>
          </a:p>
          <a:p>
            <a:r>
              <a:rPr lang="de-DE" dirty="0"/>
              <a:t>Praktikum</a:t>
            </a:r>
          </a:p>
          <a:p>
            <a:r>
              <a:rPr lang="de-DE" dirty="0"/>
              <a:t>Bachelorarbeit</a:t>
            </a:r>
          </a:p>
          <a:p>
            <a:r>
              <a:rPr lang="de-DE" dirty="0"/>
              <a:t>Wahlmodul 11 (Soft Skills)</a:t>
            </a:r>
          </a:p>
          <a:p>
            <a:r>
              <a:rPr lang="de-DE" dirty="0"/>
              <a:t>Wahlmodul 12  (Auswahl an fixen Veranstaltungen)</a:t>
            </a:r>
          </a:p>
        </p:txBody>
      </p:sp>
    </p:spTree>
    <p:extLst>
      <p:ext uri="{BB962C8B-B14F-4D97-AF65-F5344CB8AC3E}">
        <p14:creationId xmlns:p14="http://schemas.microsoft.com/office/powerpoint/2010/main" val="31226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93537-C278-BA4C-9EDA-1F6EF702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Studienplan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A256F73-4B24-D149-B72D-7B93CEF363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29490" y="1660437"/>
            <a:ext cx="5147534" cy="4669669"/>
          </a:xfr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3DB85DE-E958-7F46-BB44-113681B000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4334" y="1660437"/>
            <a:ext cx="5497827" cy="43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03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6A17E7-9F68-154A-AB7B-EF574F427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F245F7-9908-F948-9667-E6E2DF068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Semester- oder Jahresprüfungen</a:t>
            </a:r>
          </a:p>
          <a:p>
            <a:pPr lvl="1"/>
            <a:r>
              <a:rPr lang="de-DE" dirty="0"/>
              <a:t>Meistens Multiple Choice</a:t>
            </a:r>
          </a:p>
          <a:p>
            <a:r>
              <a:rPr lang="de-DE" dirty="0"/>
              <a:t>Hohe Durchfallquote (ca. 40-50 %)</a:t>
            </a:r>
          </a:p>
          <a:p>
            <a:r>
              <a:rPr lang="de-DE" dirty="0"/>
              <a:t>2 Wiederholungsmöglichkeiten</a:t>
            </a:r>
          </a:p>
          <a:p>
            <a:pPr lvl="1"/>
            <a:r>
              <a:rPr lang="de-DE" dirty="0"/>
              <a:t>Im neuen Studienplan nur noch 1 Wiederholungsmöglichkeit</a:t>
            </a:r>
          </a:p>
          <a:p>
            <a:r>
              <a:rPr lang="de-DE" dirty="0"/>
              <a:t>Lernphase fällt in Vorlesungszeit</a:t>
            </a:r>
          </a:p>
          <a:p>
            <a:pPr lvl="1"/>
            <a:r>
              <a:rPr lang="de-DE" dirty="0"/>
              <a:t>Prüfungen in der letzten Semesterwoche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0365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12B9EE-8025-9349-AF70-CBDFBC3A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Praktikum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AA0D05-88EE-8F4F-991F-5B07B1052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2 Monate à 100%</a:t>
            </a:r>
          </a:p>
          <a:p>
            <a:r>
              <a:rPr lang="de-DE" dirty="0"/>
              <a:t>Durch akademisch ausgebildeten Psychologen </a:t>
            </a:r>
            <a:r>
              <a:rPr lang="de-DE" dirty="0" err="1"/>
              <a:t>supervidiert</a:t>
            </a:r>
            <a:endParaRPr lang="de-DE" dirty="0"/>
          </a:p>
          <a:p>
            <a:r>
              <a:rPr lang="de-DE" dirty="0"/>
              <a:t>Praktikumsbericht + Praktikumsbestätigung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ym typeface="Wingdings" pitchFamily="2" charset="2"/>
              </a:rPr>
              <a:t> </a:t>
            </a:r>
            <a:r>
              <a:rPr lang="de-DE" dirty="0"/>
              <a:t>Inkl. 30 Versuchspersonenstunden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329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FAAFAD-B0A6-5149-B595-461A74948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Bachelorarbeit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A57A81-5680-2C43-BD60-4E67AE2EE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Leiten einer eigenen empirischen Studie</a:t>
            </a:r>
          </a:p>
          <a:p>
            <a:r>
              <a:rPr lang="de-DE" dirty="0"/>
              <a:t>Über 2 Semester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1101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{AC2EB0CC-9D97-6246-AA94-9883FFAB58BC}tf10001067</Template>
  <TotalTime>0</TotalTime>
  <Words>939</Words>
  <Application>Microsoft Macintosh PowerPoint</Application>
  <PresentationFormat>Breitbild</PresentationFormat>
  <Paragraphs>184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Garamond</vt:lpstr>
      <vt:lpstr>Times New Roman</vt:lpstr>
      <vt:lpstr>Wingdings</vt:lpstr>
      <vt:lpstr>Savon</vt:lpstr>
      <vt:lpstr>Psychologie</vt:lpstr>
      <vt:lpstr>Allgemeines</vt:lpstr>
      <vt:lpstr>Studienaufbau Bachelor</vt:lpstr>
      <vt:lpstr>Propädeutikum (Assessment)</vt:lpstr>
      <vt:lpstr>Studienprogramm</vt:lpstr>
      <vt:lpstr>Studienplan</vt:lpstr>
      <vt:lpstr>Prüfungen</vt:lpstr>
      <vt:lpstr>Praktikum</vt:lpstr>
      <vt:lpstr>Bachelorarbeit</vt:lpstr>
      <vt:lpstr>Zweisprachiges Studium</vt:lpstr>
      <vt:lpstr>Studienaufbau Master</vt:lpstr>
      <vt:lpstr>Leben in Fribourg</vt:lpstr>
      <vt:lpstr>Nützliche Informationen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Psychologie</dc:title>
  <dc:creator>sarah.schmidt.ius@gmail.com</dc:creator>
  <cp:lastModifiedBy>sarah.schmidt.ius@gmail.com</cp:lastModifiedBy>
  <cp:revision>56</cp:revision>
  <dcterms:created xsi:type="dcterms:W3CDTF">2018-11-15T15:04:47Z</dcterms:created>
  <dcterms:modified xsi:type="dcterms:W3CDTF">2018-11-20T19:24:47Z</dcterms:modified>
</cp:coreProperties>
</file>